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5" r:id="rId6"/>
    <p:sldId id="260" r:id="rId7"/>
    <p:sldId id="262" r:id="rId8"/>
    <p:sldId id="261" r:id="rId9"/>
    <p:sldId id="263" r:id="rId10"/>
    <p:sldId id="264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1" d="100"/>
          <a:sy n="91" d="100"/>
        </p:scale>
        <p:origin x="-465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36996-A58E-744B-93CF-A208D93824F4}" type="datetimeFigureOut">
              <a:rPr lang="fr-FR" smtClean="0"/>
              <a:t>07/12/2016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25E6D-216A-9E4D-913D-37B2569AB9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5465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25E6D-216A-9E4D-913D-37B2569AB9A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ctangle à coins arrondi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ctangle à coins arrondi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fr-CA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ctangle à coins arrondi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ctangle à coins arrondi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6A3FC5B-0A40-4A92-8E0F-6545610321DF}" type="datetimeFigureOut">
              <a:rPr lang="fr-CA" smtClean="0"/>
              <a:t>2016-12-07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fr-CA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DF35DBD-BA40-4CF2-AA54-6855A1592576}" type="slidenum">
              <a:rPr lang="fr-CA" smtClean="0"/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sultat d’images pour had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7153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8000" b="1" dirty="0" smtClean="0">
                <a:solidFill>
                  <a:schemeClr val="bg1"/>
                </a:solidFill>
              </a:rPr>
              <a:t>HADÈS</a:t>
            </a:r>
            <a:endParaRPr lang="fr-CA" sz="8000" b="1" dirty="0">
              <a:solidFill>
                <a:schemeClr val="bg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8507288" cy="1401270"/>
          </a:xfrm>
        </p:spPr>
        <p:txBody>
          <a:bodyPr/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De </a:t>
            </a:r>
            <a:r>
              <a:rPr lang="fr-CA" dirty="0" err="1">
                <a:solidFill>
                  <a:schemeClr val="bg1"/>
                </a:solidFill>
              </a:rPr>
              <a:t>A</a:t>
            </a:r>
            <a:r>
              <a:rPr lang="fr-CA" dirty="0" err="1" smtClean="0">
                <a:solidFill>
                  <a:schemeClr val="bg1"/>
                </a:solidFill>
              </a:rPr>
              <a:t>zad</a:t>
            </a:r>
            <a:r>
              <a:rPr lang="fr-CA" dirty="0" smtClean="0">
                <a:solidFill>
                  <a:schemeClr val="bg1"/>
                </a:solidFill>
              </a:rPr>
              <a:t> et Andrew</a:t>
            </a:r>
            <a:endParaRPr lang="fr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03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ésultat d’images pour had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76856"/>
            <a:ext cx="7992888" cy="146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Table des matières</a:t>
            </a:r>
            <a:endParaRPr lang="fr-CA" dirty="0">
              <a:solidFill>
                <a:schemeClr val="bg1"/>
              </a:solidFill>
            </a:endParaRPr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371323"/>
              </p:ext>
            </p:extLst>
          </p:nvPr>
        </p:nvGraphicFramePr>
        <p:xfrm>
          <a:off x="1907704" y="2249488"/>
          <a:ext cx="5112568" cy="391887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40360"/>
                <a:gridCol w="1872208"/>
              </a:tblGrid>
              <a:tr h="556625">
                <a:tc>
                  <a:txBody>
                    <a:bodyPr/>
                    <a:lstStyle/>
                    <a:p>
                      <a:r>
                        <a:rPr lang="fr-FR" sz="3200" dirty="0" smtClean="0"/>
                        <a:t>Sujet</a:t>
                      </a:r>
                      <a:endParaRPr lang="fr-F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 smtClean="0"/>
                        <a:t>Page</a:t>
                      </a:r>
                      <a:endParaRPr lang="fr-FR" sz="3200" dirty="0"/>
                    </a:p>
                  </a:txBody>
                  <a:tcPr/>
                </a:tc>
              </a:tr>
              <a:tr h="556625">
                <a:tc>
                  <a:txBody>
                    <a:bodyPr/>
                    <a:lstStyle/>
                    <a:p>
                      <a:r>
                        <a:rPr lang="fr-FR" dirty="0" smtClean="0"/>
                        <a:t>Introduction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</a:tr>
              <a:tr h="556625">
                <a:tc>
                  <a:txBody>
                    <a:bodyPr/>
                    <a:lstStyle/>
                    <a:p>
                      <a:r>
                        <a:rPr lang="fr-FR" dirty="0" smtClean="0"/>
                        <a:t>Origine d’Hadès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4-5</a:t>
                      </a:r>
                      <a:endParaRPr lang="fr-FR" dirty="0"/>
                    </a:p>
                  </a:txBody>
                  <a:tcPr/>
                </a:tc>
              </a:tr>
              <a:tr h="556625">
                <a:tc>
                  <a:txBody>
                    <a:bodyPr/>
                    <a:lstStyle/>
                    <a:p>
                      <a:r>
                        <a:rPr lang="fr-FR" dirty="0" smtClean="0"/>
                        <a:t>Ses symboles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/>
                </a:tc>
              </a:tr>
              <a:tr h="556625">
                <a:tc>
                  <a:txBody>
                    <a:bodyPr/>
                    <a:lstStyle/>
                    <a:p>
                      <a:r>
                        <a:rPr lang="fr-FR" dirty="0" smtClean="0"/>
                        <a:t>Les cultes</a:t>
                      </a:r>
                      <a:r>
                        <a:rPr lang="fr-FR" baseline="0" dirty="0" smtClean="0"/>
                        <a:t> et rituels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</a:t>
                      </a:r>
                      <a:endParaRPr lang="fr-FR" dirty="0"/>
                    </a:p>
                  </a:txBody>
                  <a:tcPr/>
                </a:tc>
              </a:tr>
              <a:tr h="556625">
                <a:tc>
                  <a:txBody>
                    <a:bodyPr/>
                    <a:lstStyle/>
                    <a:p>
                      <a:r>
                        <a:rPr lang="fr-FR" dirty="0" smtClean="0"/>
                        <a:t>Le lieux de culte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8</a:t>
                      </a:r>
                      <a:endParaRPr lang="fr-FR" dirty="0"/>
                    </a:p>
                  </a:txBody>
                  <a:tcPr/>
                </a:tc>
              </a:tr>
              <a:tr h="556625">
                <a:tc>
                  <a:txBody>
                    <a:bodyPr/>
                    <a:lstStyle/>
                    <a:p>
                      <a:r>
                        <a:rPr lang="fr-FR" dirty="0" smtClean="0"/>
                        <a:t>Conclusion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86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ésultat d’images pour had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76856"/>
            <a:ext cx="7992888" cy="146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Introduction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Nous allons vous présenter Hadès, le dieu Grec des Enfers et du monde souterrain </a:t>
            </a:r>
          </a:p>
          <a:p>
            <a:endParaRPr lang="fr-CA" dirty="0" smtClean="0"/>
          </a:p>
          <a:p>
            <a:r>
              <a:rPr lang="fr-CA" dirty="0" smtClean="0"/>
              <a:t>Son rôle est d’</a:t>
            </a:r>
            <a:r>
              <a:rPr lang="fr-CA" dirty="0" err="1" smtClean="0"/>
              <a:t>emp</a:t>
            </a:r>
            <a:r>
              <a:rPr lang="fr-FR" dirty="0"/>
              <a:t>ê</a:t>
            </a:r>
            <a:r>
              <a:rPr lang="fr-CA" dirty="0" smtClean="0"/>
              <a:t>cher les âmes morts qui résident aux Enfers de les quitter. </a:t>
            </a:r>
            <a:r>
              <a:rPr lang="fr-CA" dirty="0"/>
              <a:t>Il juge aussi les âmes morts </a:t>
            </a:r>
            <a:endParaRPr lang="fr-CA" dirty="0" smtClean="0"/>
          </a:p>
          <a:p>
            <a:endParaRPr lang="fr-CA" dirty="0" smtClean="0"/>
          </a:p>
          <a:p>
            <a:r>
              <a:rPr lang="fr-CA" dirty="0" smtClean="0"/>
              <a:t>Nous allons vous expliquer sa généalogie très intéressante </a:t>
            </a:r>
            <a:endParaRPr lang="fr-CA" dirty="0"/>
          </a:p>
          <a:p>
            <a:endParaRPr lang="fr-CA" dirty="0" smtClean="0"/>
          </a:p>
          <a:p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71324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ésultat d’images pour had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76856"/>
            <a:ext cx="7992888" cy="146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Origine </a:t>
            </a:r>
            <a:r>
              <a:rPr lang="fr-CA" dirty="0">
                <a:solidFill>
                  <a:schemeClr val="bg1"/>
                </a:solidFill>
              </a:rPr>
              <a:t>d’Hadès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/>
              <a:t>L</a:t>
            </a:r>
            <a:r>
              <a:rPr lang="fr-CA" dirty="0" smtClean="0"/>
              <a:t>es </a:t>
            </a:r>
            <a:r>
              <a:rPr lang="fr-CA" dirty="0"/>
              <a:t>parents </a:t>
            </a:r>
            <a:r>
              <a:rPr lang="fr-CA" dirty="0" smtClean="0"/>
              <a:t>d’Hadès sont </a:t>
            </a:r>
            <a:r>
              <a:rPr lang="fr-CA" dirty="0"/>
              <a:t>Cronos et Rhéa</a:t>
            </a:r>
          </a:p>
          <a:p>
            <a:endParaRPr lang="fr-CA" dirty="0" smtClean="0"/>
          </a:p>
          <a:p>
            <a:r>
              <a:rPr lang="fr-CA" dirty="0" smtClean="0"/>
              <a:t>Il </a:t>
            </a:r>
            <a:r>
              <a:rPr lang="fr-CA" dirty="0"/>
              <a:t>est le </a:t>
            </a:r>
            <a:r>
              <a:rPr lang="fr-CA" dirty="0" smtClean="0"/>
              <a:t>frère </a:t>
            </a:r>
            <a:r>
              <a:rPr lang="fr-CA" dirty="0"/>
              <a:t>de </a:t>
            </a:r>
            <a:r>
              <a:rPr lang="fr-CA" dirty="0" smtClean="0"/>
              <a:t>Zeus et de Poséidon, de Déméter, d’Héra et d’Hestia</a:t>
            </a:r>
          </a:p>
          <a:p>
            <a:endParaRPr lang="fr-CA" dirty="0" smtClean="0"/>
          </a:p>
          <a:p>
            <a:r>
              <a:rPr lang="fr-CA" dirty="0" smtClean="0"/>
              <a:t>Il a été </a:t>
            </a:r>
            <a:r>
              <a:rPr lang="fr-CA" dirty="0"/>
              <a:t>mangé </a:t>
            </a:r>
            <a:r>
              <a:rPr lang="fr-CA" dirty="0" smtClean="0"/>
              <a:t>par son père, mais Zeus lui a </a:t>
            </a:r>
            <a:r>
              <a:rPr lang="fr-CA" dirty="0"/>
              <a:t>sauvé </a:t>
            </a:r>
            <a:r>
              <a:rPr lang="fr-CA" dirty="0" smtClean="0"/>
              <a:t>avec tous les autres enfants de Cronos en l’obligeant de lui régurgiter ou lui vomir</a:t>
            </a:r>
          </a:p>
          <a:p>
            <a:endParaRPr lang="fr-CA" dirty="0" smtClean="0"/>
          </a:p>
          <a:p>
            <a:r>
              <a:rPr lang="fr-CA" dirty="0"/>
              <a:t>Il est marié </a:t>
            </a:r>
            <a:r>
              <a:rPr lang="fr-CA" dirty="0"/>
              <a:t>à </a:t>
            </a:r>
            <a:r>
              <a:rPr lang="fr-CA" dirty="0" smtClean="0"/>
              <a:t>Perséphone, qui </a:t>
            </a:r>
            <a:r>
              <a:rPr lang="fr-CA" dirty="0"/>
              <a:t>est la déesse des Enfers et du retour de la végétation au printemps</a:t>
            </a:r>
          </a:p>
          <a:p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156826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ésultat d’images pour had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76856"/>
            <a:ext cx="7992888" cy="146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Origine </a:t>
            </a:r>
            <a:r>
              <a:rPr lang="fr-CA" dirty="0">
                <a:solidFill>
                  <a:schemeClr val="bg1"/>
                </a:solidFill>
              </a:rPr>
              <a:t>d’Hadès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Pers</a:t>
            </a:r>
            <a:r>
              <a:rPr lang="fr-CA" dirty="0"/>
              <a:t>é</a:t>
            </a:r>
            <a:r>
              <a:rPr lang="en-US" dirty="0"/>
              <a:t>phone </a:t>
            </a:r>
            <a:r>
              <a:rPr lang="en-US" dirty="0" err="1"/>
              <a:t>est</a:t>
            </a:r>
            <a:r>
              <a:rPr lang="en-US" dirty="0"/>
              <a:t> la </a:t>
            </a:r>
            <a:r>
              <a:rPr lang="en-US" dirty="0" err="1"/>
              <a:t>fille</a:t>
            </a:r>
            <a:r>
              <a:rPr lang="en-US" dirty="0"/>
              <a:t> de Zeus et de D</a:t>
            </a:r>
            <a:r>
              <a:rPr lang="fr-CA" dirty="0"/>
              <a:t>é</a:t>
            </a:r>
            <a:r>
              <a:rPr lang="en-US" dirty="0"/>
              <a:t>m</a:t>
            </a:r>
            <a:r>
              <a:rPr lang="fr-CA" dirty="0"/>
              <a:t>é</a:t>
            </a:r>
            <a:r>
              <a:rPr lang="en-US" dirty="0" err="1"/>
              <a:t>ter</a:t>
            </a:r>
            <a:endParaRPr lang="fr-CA" dirty="0"/>
          </a:p>
          <a:p>
            <a:endParaRPr lang="fr-CA" dirty="0" smtClean="0"/>
          </a:p>
          <a:p>
            <a:r>
              <a:rPr lang="fr-CA" dirty="0" smtClean="0"/>
              <a:t>D’après la Souda (encyclopédie grecque), Hadès a eu une fille qui s’appelle </a:t>
            </a:r>
            <a:r>
              <a:rPr lang="fr-CA" dirty="0" err="1" smtClean="0"/>
              <a:t>Macaria</a:t>
            </a:r>
            <a:r>
              <a:rPr lang="fr-CA" dirty="0" smtClean="0"/>
              <a:t> qui signifie « la mort heureuse »</a:t>
            </a:r>
          </a:p>
        </p:txBody>
      </p:sp>
    </p:spTree>
    <p:extLst>
      <p:ext uri="{BB962C8B-B14F-4D97-AF65-F5344CB8AC3E}">
        <p14:creationId xmlns:p14="http://schemas.microsoft.com/office/powerpoint/2010/main" val="492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ésultat d’images pour had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76856"/>
            <a:ext cx="7992888" cy="146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late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093" y="3573016"/>
            <a:ext cx="2267744" cy="302103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Symboles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2204864"/>
            <a:ext cx="8064896" cy="4320480"/>
          </a:xfrm>
        </p:spPr>
        <p:txBody>
          <a:bodyPr>
            <a:noAutofit/>
          </a:bodyPr>
          <a:lstStyle/>
          <a:p>
            <a:r>
              <a:rPr lang="fr-CA" sz="2400" dirty="0" smtClean="0"/>
              <a:t>Hadès est souvent représenté avec </a:t>
            </a:r>
            <a:r>
              <a:rPr lang="en-US" sz="2400" dirty="0" err="1"/>
              <a:t>C</a:t>
            </a:r>
            <a:r>
              <a:rPr lang="en-US" sz="2400" dirty="0" err="1" smtClean="0"/>
              <a:t>erbère</a:t>
            </a:r>
            <a:r>
              <a:rPr lang="en-US" sz="2400" dirty="0" smtClean="0"/>
              <a:t>, le </a:t>
            </a:r>
            <a:r>
              <a:rPr lang="en-US" sz="2400" dirty="0" err="1" smtClean="0"/>
              <a:t>chien</a:t>
            </a:r>
            <a:r>
              <a:rPr lang="en-US" sz="2400" dirty="0" smtClean="0"/>
              <a:t> à trois t</a:t>
            </a:r>
            <a:r>
              <a:rPr lang="fr-FR" sz="2400" dirty="0"/>
              <a:t>ê</a:t>
            </a:r>
            <a:r>
              <a:rPr lang="en-US" sz="2400" dirty="0" err="1" smtClean="0"/>
              <a:t>tes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Cerbère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le </a:t>
            </a:r>
            <a:r>
              <a:rPr lang="en-US" sz="2400" dirty="0" err="1" smtClean="0"/>
              <a:t>gardien</a:t>
            </a:r>
            <a:r>
              <a:rPr lang="en-US" sz="2400" dirty="0" smtClean="0"/>
              <a:t> de la </a:t>
            </a:r>
            <a:r>
              <a:rPr lang="en-US" sz="2400" dirty="0" err="1" smtClean="0"/>
              <a:t>porte</a:t>
            </a:r>
            <a:r>
              <a:rPr lang="en-US" sz="2400" dirty="0" smtClean="0"/>
              <a:t> </a:t>
            </a:r>
            <a:r>
              <a:rPr lang="en-US" sz="2400" dirty="0" err="1" smtClean="0"/>
              <a:t>menant</a:t>
            </a:r>
            <a:r>
              <a:rPr lang="en-US" sz="2400" dirty="0" smtClean="0"/>
              <a:t> aux </a:t>
            </a:r>
            <a:r>
              <a:rPr lang="en-US" sz="2400" dirty="0" err="1" smtClean="0"/>
              <a:t>Enfers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fr-CA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fr-CA" sz="2400" dirty="0" smtClean="0"/>
              <a:t>Avant d’aller à la guerre des Titans, Hadès reçoit des cyclopes et la </a:t>
            </a:r>
            <a:r>
              <a:rPr lang="fr-CA" sz="2400" dirty="0" err="1" smtClean="0"/>
              <a:t>kuné</a:t>
            </a:r>
            <a:r>
              <a:rPr lang="fr-CA" sz="2400" dirty="0" err="1" smtClean="0">
                <a:solidFill>
                  <a:prstClr val="black"/>
                </a:solidFill>
              </a:rPr>
              <a:t>e</a:t>
            </a:r>
            <a:r>
              <a:rPr lang="fr-CA" sz="2400" dirty="0" smtClean="0">
                <a:solidFill>
                  <a:prstClr val="black"/>
                </a:solidFill>
              </a:rPr>
              <a:t>, </a:t>
            </a:r>
            <a:r>
              <a:rPr lang="fr-CA" sz="2400" dirty="0" smtClean="0"/>
              <a:t>qui est un casque qui peut le rendre invisible aux autres dieux</a:t>
            </a:r>
          </a:p>
          <a:p>
            <a:pPr>
              <a:buFont typeface="Arial"/>
              <a:buChar char="•"/>
            </a:pPr>
            <a:endParaRPr lang="fr-CA" sz="2400" dirty="0" smtClean="0"/>
          </a:p>
          <a:p>
            <a:pPr>
              <a:buFont typeface="Arial"/>
              <a:buChar char="•"/>
            </a:pPr>
            <a:r>
              <a:rPr lang="fr-CA" sz="2400" dirty="0" smtClean="0"/>
              <a:t>Il a un bident, qui est un trident, mais à deux </a:t>
            </a:r>
          </a:p>
          <a:p>
            <a:pPr marL="109728" indent="0">
              <a:buNone/>
            </a:pPr>
            <a:r>
              <a:rPr lang="fr-CA" sz="2400" dirty="0" smtClean="0"/>
              <a:t> dents</a:t>
            </a:r>
          </a:p>
          <a:p>
            <a:pPr>
              <a:buFont typeface="Wingdings" charset="2"/>
              <a:buChar char="Ø"/>
            </a:pPr>
            <a:endParaRPr lang="en-US" sz="2700" dirty="0" smtClean="0"/>
          </a:p>
          <a:p>
            <a:pPr marL="109728" indent="0">
              <a:buNone/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49182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ésultat d’images pour had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76856"/>
            <a:ext cx="7992888" cy="146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templeDeEleus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284984"/>
            <a:ext cx="5292080" cy="357301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Les lieux de culte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Il y a seulement deux lieux de culte qui sont consacrés a Hadès qui sont situés: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À </a:t>
            </a:r>
            <a:r>
              <a:rPr lang="fr-FR" dirty="0"/>
              <a:t>Élis </a:t>
            </a: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À </a:t>
            </a:r>
            <a:r>
              <a:rPr lang="fr-FR" dirty="0" smtClean="0"/>
              <a:t>Éleusis </a:t>
            </a:r>
          </a:p>
          <a:p>
            <a:pPr marL="109728" indent="0">
              <a:buNone/>
            </a:pPr>
            <a:endParaRPr lang="fr-FR" dirty="0" smtClean="0"/>
          </a:p>
          <a:p>
            <a:r>
              <a:rPr lang="fr-FR" dirty="0" smtClean="0"/>
              <a:t>Celui </a:t>
            </a:r>
            <a:r>
              <a:rPr lang="fr-CA" dirty="0"/>
              <a:t>à</a:t>
            </a:r>
            <a:r>
              <a:rPr lang="fr-FR" dirty="0" smtClean="0"/>
              <a:t> </a:t>
            </a:r>
            <a:r>
              <a:rPr lang="fr-FR" dirty="0"/>
              <a:t>Élis </a:t>
            </a:r>
            <a:r>
              <a:rPr lang="fr-FR" dirty="0" smtClean="0"/>
              <a:t>est seulement ouvert une fois par année et seulement le prêtre du dieu Hadès peut y accéder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7164288" y="3068960"/>
            <a:ext cx="2282552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temple consacrer à Hadès situé à Élis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697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ésultat d’images pour hadè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76856"/>
            <a:ext cx="7992888" cy="146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143000"/>
            <a:ext cx="8147248" cy="1066800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Les cultes et rituels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Il y a peu de cultes et rituels que les personnes font pour Hadès</a:t>
            </a:r>
          </a:p>
          <a:p>
            <a:r>
              <a:rPr lang="fr-FR" dirty="0" smtClean="0"/>
              <a:t>Son </a:t>
            </a:r>
            <a:r>
              <a:rPr lang="fr-FR" dirty="0"/>
              <a:t>système </a:t>
            </a:r>
            <a:r>
              <a:rPr lang="fr-FR" dirty="0" smtClean="0"/>
              <a:t>de rituels </a:t>
            </a:r>
            <a:r>
              <a:rPr lang="fr-FR" dirty="0"/>
              <a:t>n’est pas très développé</a:t>
            </a:r>
          </a:p>
          <a:p>
            <a:r>
              <a:rPr lang="fr-FR" dirty="0" smtClean="0"/>
              <a:t>Selon </a:t>
            </a:r>
            <a:r>
              <a:rPr lang="fr-FR" dirty="0"/>
              <a:t>Euripide, Hadès n’</a:t>
            </a:r>
            <a:r>
              <a:rPr lang="fr-FR" dirty="0" err="1"/>
              <a:t>obligaient</a:t>
            </a:r>
            <a:r>
              <a:rPr lang="fr-FR" dirty="0"/>
              <a:t> pas les gens de lui faire des rituels</a:t>
            </a:r>
          </a:p>
          <a:p>
            <a:r>
              <a:rPr lang="fr-FR" dirty="0" smtClean="0"/>
              <a:t>Les gens qui lui faisaient des rituels lui sacrifiait des moutons, des taureaux et des brebis noirs pendant la nuit et ils devaient détourner leurs têtes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496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ésultat d’images pour had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76856"/>
            <a:ext cx="7992888" cy="146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43000"/>
            <a:ext cx="8291264" cy="1066800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Conclusion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4325112"/>
          </a:xfrm>
        </p:spPr>
        <p:txBody>
          <a:bodyPr/>
          <a:lstStyle/>
          <a:p>
            <a:r>
              <a:rPr lang="fr-FR" dirty="0" smtClean="0"/>
              <a:t>Nous avons appris beaucoup de faits intéressants, comme:</a:t>
            </a:r>
          </a:p>
          <a:p>
            <a:endParaRPr lang="fr-FR" dirty="0"/>
          </a:p>
          <a:p>
            <a:pPr>
              <a:buFont typeface="Wingdings" charset="2"/>
              <a:buChar char="Ø"/>
            </a:pPr>
            <a:r>
              <a:rPr lang="fr-FR" dirty="0" smtClean="0"/>
              <a:t>Hadès a un culte qui n’est pas très développé</a:t>
            </a:r>
          </a:p>
          <a:p>
            <a:pPr>
              <a:buFont typeface="Wingdings" charset="2"/>
              <a:buChar char="Ø"/>
            </a:pPr>
            <a:r>
              <a:rPr lang="fr-FR" dirty="0" smtClean="0"/>
              <a:t> Il y a deux lieux de culte qui lui </a:t>
            </a:r>
            <a:r>
              <a:rPr lang="fr-FR" dirty="0"/>
              <a:t>sont consacrés </a:t>
            </a:r>
            <a:endParaRPr lang="fr-FR" dirty="0" smtClean="0"/>
          </a:p>
          <a:p>
            <a:pPr>
              <a:buFont typeface="Wingdings" charset="2"/>
              <a:buChar char="Ø"/>
            </a:pPr>
            <a:r>
              <a:rPr lang="fr-FR" dirty="0" smtClean="0"/>
              <a:t>Il a la </a:t>
            </a:r>
            <a:r>
              <a:rPr lang="fr-FR" dirty="0" err="1" smtClean="0"/>
              <a:t>kunée</a:t>
            </a:r>
            <a:r>
              <a:rPr lang="fr-FR" dirty="0"/>
              <a:t> </a:t>
            </a:r>
            <a:r>
              <a:rPr lang="fr-FR" dirty="0" smtClean="0"/>
              <a:t>qui peut le rendre invisible</a:t>
            </a:r>
          </a:p>
          <a:p>
            <a:pPr>
              <a:buFont typeface="Wingdings" charset="2"/>
              <a:buChar char="Ø"/>
            </a:pPr>
            <a:endParaRPr lang="fr-FR" dirty="0"/>
          </a:p>
          <a:p>
            <a:pPr>
              <a:buFont typeface="Arial"/>
              <a:buChar char="•"/>
            </a:pPr>
            <a:r>
              <a:rPr lang="fr-FR" dirty="0" smtClean="0"/>
              <a:t>Nous espérons que vous avez aimé notre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880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10800" dirty="0" smtClean="0"/>
              <a:t>Merci!</a:t>
            </a:r>
            <a:endParaRPr lang="fr-FR" sz="10800" dirty="0"/>
          </a:p>
        </p:txBody>
      </p:sp>
      <p:pic>
        <p:nvPicPr>
          <p:cNvPr id="5" name="Espace réservé du contenu 4" descr="eb2e7c65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9" b="17159"/>
          <a:stretch>
            <a:fillRect/>
          </a:stretch>
        </p:blipFill>
        <p:spPr>
          <a:xfrm>
            <a:off x="-324544" y="1772816"/>
            <a:ext cx="8229600" cy="5085184"/>
          </a:xfrm>
        </p:spPr>
      </p:pic>
    </p:spTree>
    <p:extLst>
      <p:ext uri="{BB962C8B-B14F-4D97-AF65-F5344CB8AC3E}">
        <p14:creationId xmlns:p14="http://schemas.microsoft.com/office/powerpoint/2010/main" val="41141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in">
  <a:themeElements>
    <a:clrScheme name="Urbai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i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i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466</TotalTime>
  <Words>425</Words>
  <Application>Microsoft Office PowerPoint</Application>
  <PresentationFormat>On-screen Show (4:3)</PresentationFormat>
  <Paragraphs>67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Urbain</vt:lpstr>
      <vt:lpstr>HADÈS</vt:lpstr>
      <vt:lpstr>Table des matières</vt:lpstr>
      <vt:lpstr>Introduction</vt:lpstr>
      <vt:lpstr>Origine d’Hadès</vt:lpstr>
      <vt:lpstr>Origine d’Hadès</vt:lpstr>
      <vt:lpstr>Symboles</vt:lpstr>
      <vt:lpstr>Les lieux de culte</vt:lpstr>
      <vt:lpstr>Les cultes et rituels</vt:lpstr>
      <vt:lpstr>Conclusion</vt:lpstr>
      <vt:lpstr>Merci!</vt:lpstr>
    </vt:vector>
  </TitlesOfParts>
  <Company>CSDM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HADES</dc:title>
  <dc:creator>CSDM</dc:creator>
  <cp:lastModifiedBy>Manon Waschir</cp:lastModifiedBy>
  <cp:revision>31</cp:revision>
  <dcterms:created xsi:type="dcterms:W3CDTF">2016-11-10T19:18:19Z</dcterms:created>
  <dcterms:modified xsi:type="dcterms:W3CDTF">2016-12-08T02:58:10Z</dcterms:modified>
</cp:coreProperties>
</file>