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wdp" ContentType="image/vnd.ms-photo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6" r:id="rId2"/>
    <p:sldId id="257" r:id="rId3"/>
    <p:sldId id="258" r:id="rId4"/>
    <p:sldId id="260" r:id="rId5"/>
    <p:sldId id="266" r:id="rId6"/>
    <p:sldId id="259" r:id="rId7"/>
    <p:sldId id="261" r:id="rId8"/>
    <p:sldId id="262" r:id="rId9"/>
    <p:sldId id="267" r:id="rId10"/>
    <p:sldId id="265" r:id="rId11"/>
    <p:sldId id="264" r:id="rId12"/>
    <p:sldId id="263" r:id="rId13"/>
  </p:sldIdLst>
  <p:sldSz cx="9144000" cy="6858000" type="screen4x3"/>
  <p:notesSz cx="6858000" cy="92964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794" autoAdjust="0"/>
    <p:restoredTop sz="94660"/>
  </p:normalViewPr>
  <p:slideViewPr>
    <p:cSldViewPr>
      <p:cViewPr varScale="1">
        <p:scale>
          <a:sx n="130" d="100"/>
          <a:sy n="130" d="100"/>
        </p:scale>
        <p:origin x="-17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2830" tIns="46415" rIns="92830" bIns="46415" rtlCol="0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2830" tIns="46415" rIns="92830" bIns="46415" rtlCol="0"/>
          <a:lstStyle>
            <a:lvl1pPr algn="r">
              <a:defRPr sz="1200"/>
            </a:lvl1pPr>
          </a:lstStyle>
          <a:p>
            <a:fld id="{1D685A1B-F9C6-420E-853C-E581DF14646B}" type="datetimeFigureOut">
              <a:rPr lang="fr-CA" smtClean="0"/>
              <a:t>16-12-08</a:t>
            </a:fld>
            <a:endParaRPr lang="fr-C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830" tIns="46415" rIns="92830" bIns="46415" rtlCol="0" anchor="ctr"/>
          <a:lstStyle/>
          <a:p>
            <a:endParaRPr lang="fr-CA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15791"/>
            <a:ext cx="5486400" cy="4183380"/>
          </a:xfrm>
          <a:prstGeom prst="rect">
            <a:avLst/>
          </a:prstGeom>
        </p:spPr>
        <p:txBody>
          <a:bodyPr vert="horz" lIns="92830" tIns="46415" rIns="92830" bIns="46415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829966"/>
            <a:ext cx="2971800" cy="464820"/>
          </a:xfrm>
          <a:prstGeom prst="rect">
            <a:avLst/>
          </a:prstGeom>
        </p:spPr>
        <p:txBody>
          <a:bodyPr vert="horz" lIns="92830" tIns="46415" rIns="92830" bIns="46415" rtlCol="0" anchor="b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829966"/>
            <a:ext cx="2971800" cy="464820"/>
          </a:xfrm>
          <a:prstGeom prst="rect">
            <a:avLst/>
          </a:prstGeom>
        </p:spPr>
        <p:txBody>
          <a:bodyPr vert="horz" lIns="92830" tIns="46415" rIns="92830" bIns="46415" rtlCol="0" anchor="b"/>
          <a:lstStyle>
            <a:lvl1pPr algn="r">
              <a:defRPr sz="1200"/>
            </a:lvl1pPr>
          </a:lstStyle>
          <a:p>
            <a:fld id="{6DFCFD68-0146-4AB9-B6F3-BAE829899614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0795893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ANASTASIYA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FCFD68-0146-4AB9-B6F3-BAE829899614}" type="slidenum">
              <a:rPr lang="fr-CA" smtClean="0"/>
              <a:t>1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2729421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ANASTASIYA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FCFD68-0146-4AB9-B6F3-BAE829899614}" type="slidenum">
              <a:rPr lang="fr-CA" smtClean="0"/>
              <a:t>2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5919704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AUDE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FCFD68-0146-4AB9-B6F3-BAE829899614}" type="slidenum">
              <a:rPr lang="fr-CA" smtClean="0"/>
              <a:t>3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6343627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Athéna ou Athénée est une déesse</a:t>
            </a:r>
            <a:r>
              <a:rPr lang="fr-CA" baseline="0" dirty="0"/>
              <a:t> de la mythologie grecque, déesse de La Sagesse , de La Stratégie </a:t>
            </a:r>
            <a:r>
              <a:rPr lang="fr-CA" baseline="0" dirty="0" err="1"/>
              <a:t>millitaire</a:t>
            </a:r>
            <a:r>
              <a:rPr lang="fr-CA" baseline="0" dirty="0"/>
              <a:t>, des artisans, des artistes, des maîtres d’école, de La Raison et de La Prudence. Elle est la fille de Zeus et de Métis ( une océanide). Héphaïstos, un fils de Zeus a donné naissance à Athéna en coupant la tête de son père de laquelle est sortie Athéna. Ouranos a dit à Zeus que Métis était enceinte d’Athéna. Par exemple, Zeus pensait que c’était un garçon qui lui volerait son trône comme il l’a fait à son père. Alors, Zeus avala Métis. C’est pourquoi Athéna sortit du crâne de Zeus.</a:t>
            </a:r>
          </a:p>
          <a:p>
            <a:r>
              <a:rPr lang="fr-CA" baseline="0" dirty="0"/>
              <a:t>AUDE</a:t>
            </a:r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FCFD68-0146-4AB9-B6F3-BAE829899614}" type="slidenum">
              <a:rPr lang="fr-CA" smtClean="0"/>
              <a:t>4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7762860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Cronos +</a:t>
            </a:r>
            <a:r>
              <a:rPr lang="fr-CA" baseline="0" dirty="0"/>
              <a:t> Rhéa =Zeus, Poséidon, Hadès, Héra, Déméter et Hestia</a:t>
            </a:r>
          </a:p>
          <a:p>
            <a:r>
              <a:rPr lang="fr-CA" baseline="0" dirty="0"/>
              <a:t>Zeus + Métis = Athéna</a:t>
            </a:r>
          </a:p>
          <a:p>
            <a:r>
              <a:rPr lang="fr-CA" baseline="0" dirty="0"/>
              <a:t>Zeus + Héra = Arès</a:t>
            </a:r>
          </a:p>
          <a:p>
            <a:r>
              <a:rPr lang="fr-CA" baseline="0" dirty="0"/>
              <a:t>Zeus = Aphrodite, Athéna, Hermès, Apollon, </a:t>
            </a:r>
            <a:r>
              <a:rPr lang="fr-CA" baseline="0" dirty="0" err="1"/>
              <a:t>Héphaistos</a:t>
            </a:r>
            <a:r>
              <a:rPr lang="fr-CA" baseline="0" dirty="0"/>
              <a:t>, Dionysos, Artémis et Arès</a:t>
            </a:r>
          </a:p>
          <a:p>
            <a:r>
              <a:rPr lang="fr-CA" baseline="0" dirty="0"/>
              <a:t>AUDE</a:t>
            </a:r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FCFD68-0146-4AB9-B6F3-BAE829899614}" type="slidenum">
              <a:rPr lang="fr-CA" smtClean="0"/>
              <a:t>5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1844889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Le symbole principal</a:t>
            </a:r>
            <a:r>
              <a:rPr lang="fr-CA" baseline="0" dirty="0"/>
              <a:t> d’Athéna est la chouette, car c’est son animal favori. L’égide, l’olivier, la lance, le casque et le </a:t>
            </a:r>
            <a:r>
              <a:rPr lang="fr-CA" baseline="0" dirty="0" err="1"/>
              <a:t>gorgonéion</a:t>
            </a:r>
            <a:r>
              <a:rPr lang="fr-CA" baseline="0" dirty="0"/>
              <a:t>.</a:t>
            </a:r>
          </a:p>
          <a:p>
            <a:r>
              <a:rPr lang="fr-CA" baseline="0" dirty="0"/>
              <a:t>L’égide: une arme merveilleuse que Zeus possède.</a:t>
            </a:r>
          </a:p>
          <a:p>
            <a:r>
              <a:rPr lang="fr-CA" baseline="0" dirty="0"/>
              <a:t>L’olivier: un arbre qui produit les olives</a:t>
            </a:r>
          </a:p>
          <a:p>
            <a:r>
              <a:rPr lang="fr-CA" baseline="0" dirty="0"/>
              <a:t>La lance: une arme qui se lance (bâton avec bout pointu. Sur la photo ci-dessus)</a:t>
            </a:r>
          </a:p>
          <a:p>
            <a:r>
              <a:rPr lang="fr-CA" baseline="0" dirty="0"/>
              <a:t>Le casque: une protection pour la tête</a:t>
            </a:r>
          </a:p>
          <a:p>
            <a:r>
              <a:rPr lang="fr-CA" baseline="0" dirty="0"/>
              <a:t>Le </a:t>
            </a:r>
            <a:r>
              <a:rPr lang="fr-CA" baseline="0" dirty="0" err="1"/>
              <a:t>gorgonéion</a:t>
            </a:r>
            <a:r>
              <a:rPr lang="fr-CA" baseline="0" dirty="0"/>
              <a:t>: (gorgones) créatures fantastiques malfaisantes de la mythologie grecque qui pétrifient ceux qui les regardent</a:t>
            </a:r>
          </a:p>
          <a:p>
            <a:r>
              <a:rPr lang="fr-CA" baseline="0" dirty="0"/>
              <a:t>ANASTASIYA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FCFD68-0146-4AB9-B6F3-BAE829899614}" type="slidenum">
              <a:rPr lang="fr-CA" smtClean="0"/>
              <a:t>6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3209810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Les principaux rites :les prières, les offrandes, les sacrifices, les fêtes publiques et les jeux</a:t>
            </a:r>
          </a:p>
          <a:p>
            <a:r>
              <a:rPr lang="fr-CA" dirty="0"/>
              <a:t>La</a:t>
            </a:r>
            <a:r>
              <a:rPr lang="fr-CA" baseline="0" dirty="0"/>
              <a:t> prière: requiert de la pureté, une apparence vestimentaire décente. Une prière grecque peut être une demande précise ou un simple appel à la divinité, elle n’est jamais silencieuse. Une des prières pour Athéna est : </a:t>
            </a:r>
            <a:r>
              <a:rPr lang="fr-CA" baseline="0" dirty="0" err="1"/>
              <a:t>Athenae</a:t>
            </a:r>
            <a:r>
              <a:rPr lang="fr-CA" baseline="0" dirty="0"/>
              <a:t> </a:t>
            </a:r>
            <a:r>
              <a:rPr lang="fr-CA" baseline="0" dirty="0" err="1"/>
              <a:t>Antica</a:t>
            </a:r>
            <a:endParaRPr lang="fr-CA" baseline="0" dirty="0"/>
          </a:p>
          <a:p>
            <a:endParaRPr lang="fr-CA" baseline="0" dirty="0"/>
          </a:p>
          <a:p>
            <a:r>
              <a:rPr lang="fr-CA" baseline="0" dirty="0"/>
              <a:t>Sacrifices: ils brûlent des bœufs pour que la fumée sacrificielle atteigne l’Olympe</a:t>
            </a:r>
          </a:p>
          <a:p>
            <a:r>
              <a:rPr lang="fr-CA" baseline="0" dirty="0"/>
              <a:t>ANASTASIYA</a:t>
            </a:r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FCFD68-0146-4AB9-B6F3-BAE829899614}" type="slidenum">
              <a:rPr lang="fr-CA" smtClean="0"/>
              <a:t>7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7074553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Athéna a plusieurs lieux de cultes appropriés à soi</a:t>
            </a:r>
            <a:r>
              <a:rPr lang="fr-CA" baseline="0" dirty="0"/>
              <a:t> par exemple des temples ( le temple d’Athéna </a:t>
            </a:r>
            <a:r>
              <a:rPr lang="fr-CA" baseline="0" dirty="0" err="1"/>
              <a:t>Niké</a:t>
            </a:r>
            <a:r>
              <a:rPr lang="fr-CA" baseline="0" dirty="0"/>
              <a:t>), l’acropole d’Athènes, ce sont les temples les plus connus. Par exemple, plusieurs des temples d’Athéna ont étés détruits pendant des guerre.</a:t>
            </a:r>
          </a:p>
          <a:p>
            <a:r>
              <a:rPr lang="fr-CA" baseline="0" dirty="0"/>
              <a:t>AUDE</a:t>
            </a:r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FCFD68-0146-4AB9-B6F3-BAE829899614}" type="slidenum">
              <a:rPr lang="fr-CA" smtClean="0"/>
              <a:t>8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647612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UN ANASTASIYA UN AUDE…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FCFD68-0146-4AB9-B6F3-BAE829899614}" type="slidenum">
              <a:rPr lang="fr-CA" smtClean="0"/>
              <a:t>9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1028412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ANASTASIYA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FCFD68-0146-4AB9-B6F3-BAE829899614}" type="slidenum">
              <a:rPr lang="fr-CA" smtClean="0"/>
              <a:t>10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3997828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AUDE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FCFD68-0146-4AB9-B6F3-BAE829899614}" type="slidenum">
              <a:rPr lang="fr-CA" smtClean="0"/>
              <a:t>11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41273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MERCI</a:t>
            </a:r>
            <a:r>
              <a:rPr lang="fr-CA" baseline="0" dirty="0"/>
              <a:t> BEAUCOUP DE NOUS AVOIR ÉCOUTÉES, NOUS ÉSPÉRONS QUE VOUS AVEZ APRIS DES CHOSES SUR LA DÉESSE GRECQUE ATHÉNA</a:t>
            </a:r>
          </a:p>
          <a:p>
            <a:r>
              <a:rPr lang="fr-CA" baseline="0" dirty="0"/>
              <a:t>AVEZ – VOUS DES QUESTIONS…</a:t>
            </a:r>
          </a:p>
          <a:p>
            <a:r>
              <a:rPr lang="fr-CA" baseline="0" dirty="0"/>
              <a:t>ENSEMBLE</a:t>
            </a:r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FCFD68-0146-4AB9-B6F3-BAE829899614}" type="slidenum">
              <a:rPr lang="fr-CA" smtClean="0"/>
              <a:t>12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9236798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9BD33-1131-45FD-8A1F-4894D0522B8B}" type="datetimeFigureOut">
              <a:rPr lang="fr-CA" smtClean="0"/>
              <a:t>16-12-08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696FF-686A-4A64-A864-85F3EAF41FC4}" type="slidenum">
              <a:rPr lang="fr-CA" smtClean="0"/>
              <a:t>‹#›</a:t>
            </a:fld>
            <a:endParaRPr lang="fr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9BD33-1131-45FD-8A1F-4894D0522B8B}" type="datetimeFigureOut">
              <a:rPr lang="fr-CA" smtClean="0"/>
              <a:t>16-12-08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696FF-686A-4A64-A864-85F3EAF41FC4}" type="slidenum">
              <a:rPr lang="fr-CA" smtClean="0"/>
              <a:t>‹#›</a:t>
            </a:fld>
            <a:endParaRPr lang="fr-CA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9BD33-1131-45FD-8A1F-4894D0522B8B}" type="datetimeFigureOut">
              <a:rPr lang="fr-CA" smtClean="0"/>
              <a:t>16-12-08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696FF-686A-4A64-A864-85F3EAF41FC4}" type="slidenum">
              <a:rPr lang="fr-CA" smtClean="0"/>
              <a:t>‹#›</a:t>
            </a:fld>
            <a:endParaRPr lang="fr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9BD33-1131-45FD-8A1F-4894D0522B8B}" type="datetimeFigureOut">
              <a:rPr lang="fr-CA" smtClean="0"/>
              <a:t>16-12-08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696FF-686A-4A64-A864-85F3EAF41FC4}" type="slidenum">
              <a:rPr lang="fr-CA" smtClean="0"/>
              <a:t>‹#›</a:t>
            </a:fld>
            <a:endParaRPr lang="fr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9BD33-1131-45FD-8A1F-4894D0522B8B}" type="datetimeFigureOut">
              <a:rPr lang="fr-CA" smtClean="0"/>
              <a:t>16-12-08</a:t>
            </a:fld>
            <a:endParaRPr lang="fr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696FF-686A-4A64-A864-85F3EAF41FC4}" type="slidenum">
              <a:rPr lang="fr-CA" smtClean="0"/>
              <a:t>‹#›</a:t>
            </a:fld>
            <a:endParaRPr lang="fr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9BD33-1131-45FD-8A1F-4894D0522B8B}" type="datetimeFigureOut">
              <a:rPr lang="fr-CA" smtClean="0"/>
              <a:t>16-12-08</a:t>
            </a:fld>
            <a:endParaRPr lang="fr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696FF-686A-4A64-A864-85F3EAF41FC4}" type="slidenum">
              <a:rPr lang="fr-CA" smtClean="0"/>
              <a:t>‹#›</a:t>
            </a:fld>
            <a:endParaRPr lang="fr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9BD33-1131-45FD-8A1F-4894D0522B8B}" type="datetimeFigureOut">
              <a:rPr lang="fr-CA" smtClean="0"/>
              <a:t>16-12-08</a:t>
            </a:fld>
            <a:endParaRPr lang="fr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696FF-686A-4A64-A864-85F3EAF41FC4}" type="slidenum">
              <a:rPr lang="fr-CA" smtClean="0"/>
              <a:t>‹#›</a:t>
            </a:fld>
            <a:endParaRPr lang="fr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9BD33-1131-45FD-8A1F-4894D0522B8B}" type="datetimeFigureOut">
              <a:rPr lang="fr-CA" smtClean="0"/>
              <a:t>16-12-08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696FF-686A-4A64-A864-85F3EAF41FC4}" type="slidenum">
              <a:rPr lang="fr-CA" smtClean="0"/>
              <a:t>‹#›</a:t>
            </a:fld>
            <a:endParaRPr lang="fr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9BD33-1131-45FD-8A1F-4894D0522B8B}" type="datetimeFigureOut">
              <a:rPr lang="fr-CA" smtClean="0"/>
              <a:t>16-12-08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696FF-686A-4A64-A864-85F3EAF41FC4}" type="slidenum">
              <a:rPr lang="fr-CA" smtClean="0"/>
              <a:t>‹#›</a:t>
            </a:fld>
            <a:endParaRPr lang="fr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9BD33-1131-45FD-8A1F-4894D0522B8B}" type="datetimeFigureOut">
              <a:rPr lang="fr-CA" smtClean="0"/>
              <a:t>16-12-08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696FF-686A-4A64-A864-85F3EAF41FC4}" type="slidenum">
              <a:rPr lang="fr-CA" smtClean="0"/>
              <a:t>‹#›</a:t>
            </a:fld>
            <a:endParaRPr lang="fr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9BD33-1131-45FD-8A1F-4894D0522B8B}" type="datetimeFigureOut">
              <a:rPr lang="fr-CA" smtClean="0"/>
              <a:t>16-12-08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696FF-686A-4A64-A864-85F3EAF41FC4}" type="slidenum">
              <a:rPr lang="fr-CA" smtClean="0"/>
              <a:t>‹#›</a:t>
            </a:fld>
            <a:endParaRPr lang="fr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C369BD33-1131-45FD-8A1F-4894D0522B8B}" type="datetimeFigureOut">
              <a:rPr lang="fr-CA" smtClean="0"/>
              <a:t>16-12-08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4DD696FF-686A-4A64-A864-85F3EAF41FC4}" type="slidenum">
              <a:rPr lang="fr-CA" smtClean="0"/>
              <a:t>‹#›</a:t>
            </a:fld>
            <a:endParaRPr lang="fr-CA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jpeg"/><Relationship Id="rId5" Type="http://schemas.microsoft.com/office/2007/relationships/hdphoto" Target="../media/hdphoto1.wdp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7.jpg"/><Relationship Id="rId5" Type="http://schemas.openxmlformats.org/officeDocument/2006/relationships/image" Target="../media/image8.png"/><Relationship Id="rId6" Type="http://schemas.openxmlformats.org/officeDocument/2006/relationships/image" Target="../media/image9.jpeg"/><Relationship Id="rId7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6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a/url?sa=i&amp;rct=j&amp;q=&amp;esrc=s&amp;source=images&amp;cd=&amp;cad=rja&amp;uact=8&amp;ved=0ahUKEwiPjYjjkdbQAhUG4YMKHab5CbAQjRwIBw&amp;url=http://www.shutterstock.com/pic-200928617/stock-vector-geometric-low-poly-question-quiz-background.html&amp;psig=AFQjCNFlZXCyC9mEIM1erR0nmu80VAwvFw&amp;ust=1480789713795776" TargetMode="External"/><Relationship Id="rId4" Type="http://schemas.openxmlformats.org/officeDocument/2006/relationships/image" Target="../media/image15.jpeg"/><Relationship Id="rId5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20.gif"/><Relationship Id="rId5" Type="http://schemas.openxmlformats.org/officeDocument/2006/relationships/image" Target="../media/image21.gif"/><Relationship Id="rId6" Type="http://schemas.openxmlformats.org/officeDocument/2006/relationships/image" Target="../media/image22.gi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CA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CA" sz="8800" dirty="0">
                <a:solidFill>
                  <a:schemeClr val="bg1"/>
                </a:solidFill>
                <a:latin typeface="Edwardian Script ITC"/>
                <a:cs typeface="Edwardian Script ITC"/>
              </a:rPr>
              <a:t>ATHÉNA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1403648" y="4437112"/>
            <a:ext cx="648072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2400" dirty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TRAVAIL RÉALISÉ ET CRÉE PAR:</a:t>
            </a:r>
          </a:p>
          <a:p>
            <a:pPr algn="ctr"/>
            <a:r>
              <a:rPr lang="fr-CA" sz="2400" dirty="0" err="1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Anastasiya</a:t>
            </a:r>
            <a:r>
              <a:rPr lang="fr-CA" sz="2400" dirty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endParaRPr lang="fr-CA" sz="2400" dirty="0" smtClean="0">
              <a:solidFill>
                <a:schemeClr val="bg1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algn="ctr"/>
            <a:r>
              <a:rPr lang="fr-CA" sz="2400" dirty="0" smtClean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Aude</a:t>
            </a:r>
            <a:r>
              <a:rPr lang="fr-CA" sz="240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</a:t>
            </a:r>
            <a:r>
              <a:rPr lang="fr-CA" sz="2400" smtClean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Gabrielle</a:t>
            </a:r>
            <a:endParaRPr lang="fr-CA" sz="2400" dirty="0">
              <a:solidFill>
                <a:schemeClr val="bg1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39914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du contenu 5"/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7918" y="-12220"/>
            <a:ext cx="9216498" cy="7101408"/>
          </a:xfr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60648"/>
            <a:ext cx="7994848" cy="1224136"/>
          </a:xfrm>
        </p:spPr>
        <p:txBody>
          <a:bodyPr/>
          <a:lstStyle/>
          <a:p>
            <a:pPr algn="ctr"/>
            <a:r>
              <a:rPr lang="fr-CA" sz="5400" dirty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TABLE DES MATIÈRES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611560" y="1556792"/>
            <a:ext cx="813690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fr-CA" sz="3200" dirty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INTRODUCTION</a:t>
            </a:r>
          </a:p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fr-CA" sz="3200" dirty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ORIGINES DU DIEU</a:t>
            </a:r>
          </a:p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fr-CA" sz="3200" dirty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SYMBOLES</a:t>
            </a:r>
          </a:p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fr-CA" sz="3200" dirty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CULTES ET RITUELS</a:t>
            </a:r>
          </a:p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fr-CA" sz="3200" dirty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LIEUX DE CULTES</a:t>
            </a:r>
          </a:p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fr-CA" sz="3200" dirty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QUIZ</a:t>
            </a:r>
          </a:p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fr-CA" sz="3200" dirty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CONCLUSION</a:t>
            </a:r>
          </a:p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fr-CA" sz="3200" dirty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BIBLIOGRAPHIE</a:t>
            </a:r>
          </a:p>
          <a:p>
            <a:pPr marL="285750" indent="-285750" algn="ctr">
              <a:buFont typeface="Wingdings" panose="05000000000000000000" pitchFamily="2" charset="2"/>
              <a:buChar char="Ø"/>
            </a:pPr>
            <a:endParaRPr lang="fr-CA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9300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6" y="5172"/>
            <a:ext cx="9137104" cy="6852828"/>
          </a:xfr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CA" sz="5400" dirty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INTRODUCTION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827584" y="1556792"/>
            <a:ext cx="741682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3200" dirty="0">
                <a:solidFill>
                  <a:schemeClr val="bg1"/>
                </a:solidFill>
                <a:latin typeface="Agency FB" panose="020B0503020202020204" pitchFamily="34" charset="0"/>
              </a:rPr>
              <a:t>BONJOUR!</a:t>
            </a:r>
          </a:p>
          <a:p>
            <a:pPr algn="ctr"/>
            <a:r>
              <a:rPr lang="fr-CA" sz="3200" dirty="0">
                <a:solidFill>
                  <a:schemeClr val="bg1"/>
                </a:solidFill>
                <a:latin typeface="Agency FB" panose="020B0503020202020204" pitchFamily="34" charset="0"/>
              </a:rPr>
              <a:t>Aujourd’hui, nous allons vous présenter la </a:t>
            </a:r>
            <a:r>
              <a:rPr lang="fr-CA" sz="3200" dirty="0" err="1">
                <a:solidFill>
                  <a:schemeClr val="bg1"/>
                </a:solidFill>
                <a:latin typeface="Agency FB" panose="020B0503020202020204" pitchFamily="34" charset="0"/>
              </a:rPr>
              <a:t>déese</a:t>
            </a:r>
            <a:r>
              <a:rPr lang="fr-CA" sz="3200" dirty="0">
                <a:solidFill>
                  <a:schemeClr val="bg1"/>
                </a:solidFill>
                <a:latin typeface="Agency FB" panose="020B0503020202020204" pitchFamily="34" charset="0"/>
              </a:rPr>
              <a:t> grecque Athéna. Nous vous expliquerons plusieurs choses sur elle et sa vie</a:t>
            </a:r>
            <a:r>
              <a:rPr lang="fr-CA" sz="3200" dirty="0">
                <a:solidFill>
                  <a:schemeClr val="bg1"/>
                </a:solidFill>
              </a:rPr>
              <a:t>.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3868" y="3619820"/>
            <a:ext cx="2304256" cy="330417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355081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6078"/>
            <a:ext cx="9126341" cy="6844756"/>
          </a:xfr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CA" sz="4400" dirty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ORIGINES DU DIEU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6615" y="1340768"/>
            <a:ext cx="6264696" cy="534764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57488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6"/>
            <a:ext cx="9144000" cy="6858000"/>
          </a:xfr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0"/>
            <a:ext cx="802838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80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239"/>
            <a:ext cx="9144000" cy="6858000"/>
          </a:xfr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CA" sz="4400" dirty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SYMBOLES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2204864"/>
            <a:ext cx="2808312" cy="34983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8168" y="1555480"/>
            <a:ext cx="2114550" cy="216217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8" name="Picture 4" descr="Résultat d’images pour olivier d'Athéna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5747" y="4192513"/>
            <a:ext cx="3761282" cy="24787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742392"/>
            <a:ext cx="2137610" cy="29249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0604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CA" sz="4400" dirty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CULTES ET RITUELS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9581" y="1504950"/>
            <a:ext cx="5524500" cy="384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6915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honeycomb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7" y="0"/>
            <a:ext cx="9144000" cy="6858000"/>
          </a:xfr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CA" sz="5400" dirty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LIEUX DE CULTE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7125" y="1268760"/>
            <a:ext cx="3095625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718" y="4271873"/>
            <a:ext cx="4968468" cy="25861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772816"/>
            <a:ext cx="3501569" cy="4734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8569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Résultats de recherche d'images pour « quiz background images »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397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3187" y="4725144"/>
            <a:ext cx="3857625" cy="989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CA" sz="5400" dirty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quiz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539552" y="2348880"/>
            <a:ext cx="828092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v"/>
            </a:pPr>
            <a:r>
              <a:rPr lang="fr-CA" dirty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Nommez un des symboles d’Athéna</a:t>
            </a:r>
          </a:p>
          <a:p>
            <a:pPr marL="285750" indent="-285750" algn="ctr">
              <a:buFont typeface="Wingdings" panose="05000000000000000000" pitchFamily="2" charset="2"/>
              <a:buChar char="v"/>
            </a:pPr>
            <a:r>
              <a:rPr lang="fr-CA" dirty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Qui est le père d’Athéna</a:t>
            </a:r>
          </a:p>
          <a:p>
            <a:pPr marL="285750" indent="-285750" algn="ctr">
              <a:buFont typeface="Wingdings" panose="05000000000000000000" pitchFamily="2" charset="2"/>
              <a:buChar char="v"/>
            </a:pPr>
            <a:r>
              <a:rPr lang="fr-CA" dirty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D’où est Athéna sortie</a:t>
            </a:r>
          </a:p>
          <a:p>
            <a:pPr marL="285750" indent="-285750" algn="ctr">
              <a:buFont typeface="Wingdings" panose="05000000000000000000" pitchFamily="2" charset="2"/>
              <a:buChar char="v"/>
            </a:pPr>
            <a:r>
              <a:rPr lang="fr-CA" dirty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Nommez de quoi Athéna est la déesse</a:t>
            </a:r>
          </a:p>
          <a:p>
            <a:pPr marL="285750" indent="-285750" algn="ctr">
              <a:buFont typeface="Wingdings" panose="05000000000000000000" pitchFamily="2" charset="2"/>
              <a:buChar char="v"/>
            </a:pPr>
            <a:r>
              <a:rPr lang="fr-CA" dirty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Qu’est une lance</a:t>
            </a:r>
          </a:p>
          <a:p>
            <a:pPr marL="285750" indent="-285750" algn="ctr">
              <a:buFont typeface="Wingdings" panose="05000000000000000000" pitchFamily="2" charset="2"/>
              <a:buChar char="v"/>
            </a:pPr>
            <a:r>
              <a:rPr lang="fr-CA" dirty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Qu’est-ce que les grecs donnaient à Athéna en sacrifices</a:t>
            </a:r>
          </a:p>
          <a:p>
            <a:pPr marL="285750" indent="-285750" algn="ctr">
              <a:buFont typeface="Wingdings" panose="05000000000000000000" pitchFamily="2" charset="2"/>
              <a:buChar char="v"/>
            </a:pPr>
            <a:r>
              <a:rPr lang="fr-CA" dirty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Nommez un lieu de culte d’Athéna</a:t>
            </a:r>
          </a:p>
          <a:p>
            <a:pPr marL="285750" indent="-285750" algn="ctr">
              <a:buFont typeface="Wingdings" panose="05000000000000000000" pitchFamily="2" charset="2"/>
              <a:buChar char="v"/>
            </a:pPr>
            <a:r>
              <a:rPr lang="fr-CA" dirty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De quelle race est la mère d’Athéna</a:t>
            </a:r>
          </a:p>
          <a:p>
            <a:pPr marL="285750" indent="-285750" algn="ctr">
              <a:buFont typeface="Wingdings" panose="05000000000000000000" pitchFamily="2" charset="2"/>
              <a:buChar char="v"/>
            </a:pPr>
            <a:endParaRPr lang="fr-CA" dirty="0">
              <a:solidFill>
                <a:schemeClr val="bg1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marL="285750" indent="-285750" algn="ctr">
              <a:buFont typeface="Wingdings" panose="05000000000000000000" pitchFamily="2" charset="2"/>
              <a:buChar char="v"/>
            </a:pPr>
            <a:endParaRPr lang="fr-CA" dirty="0">
              <a:solidFill>
                <a:schemeClr val="bg1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marL="285750" indent="-285750" algn="ctr">
              <a:buFont typeface="Wingdings" panose="05000000000000000000" pitchFamily="2" charset="2"/>
              <a:buChar char="v"/>
            </a:pPr>
            <a:endParaRPr lang="fr-CA" dirty="0">
              <a:solidFill>
                <a:schemeClr val="bg1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marL="285750" indent="-285750" algn="ctr">
              <a:buFont typeface="Wingdings" panose="05000000000000000000" pitchFamily="2" charset="2"/>
              <a:buChar char="v"/>
            </a:pPr>
            <a:endParaRPr lang="fr-CA" dirty="0">
              <a:solidFill>
                <a:schemeClr val="bg1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marL="285750" indent="-285750" algn="ctr">
              <a:buFont typeface="Wingdings" panose="05000000000000000000" pitchFamily="2" charset="2"/>
              <a:buChar char="v"/>
            </a:pPr>
            <a:endParaRPr lang="fr-CA" dirty="0">
              <a:solidFill>
                <a:schemeClr val="bg1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822985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927" y="0"/>
            <a:ext cx="9169927" cy="6877445"/>
          </a:xfr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CA" sz="4400" dirty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CONCLUSION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1340768"/>
            <a:ext cx="5101158" cy="5101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4981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4" y="-9663"/>
            <a:ext cx="9132346" cy="6849260"/>
          </a:xfr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CA" sz="4400" dirty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BIBLIOGRAPHIE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336304"/>
            <a:ext cx="4271943" cy="239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7580" y="2336304"/>
            <a:ext cx="3490990" cy="4007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882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fr-CA" sz="4400" dirty="0">
              <a:solidFill>
                <a:schemeClr val="bg1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pic>
        <p:nvPicPr>
          <p:cNvPr id="3" name="Image 2" descr="dancing-penguin-animation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284984"/>
            <a:ext cx="3097853" cy="3442059"/>
          </a:xfrm>
          <a:prstGeom prst="rect">
            <a:avLst/>
          </a:prstGeom>
        </p:spPr>
      </p:pic>
      <p:pic>
        <p:nvPicPr>
          <p:cNvPr id="5" name="Image 4" descr="dancing-penguin-2.gi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8839" y="3497748"/>
            <a:ext cx="3024227" cy="3360252"/>
          </a:xfrm>
          <a:prstGeom prst="rect">
            <a:avLst/>
          </a:prstGeom>
        </p:spPr>
      </p:pic>
      <p:pic>
        <p:nvPicPr>
          <p:cNvPr id="6" name="Image 5" descr="walking-penguin-animation-2.gi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1196752"/>
            <a:ext cx="2875862" cy="2473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708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Horizon">
  <a:themeElements>
    <a:clrScheme name="Horizon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Horizon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302</TotalTime>
  <Words>547</Words>
  <Application>Microsoft Macintosh PowerPoint</Application>
  <PresentationFormat>Présentation à l'écran (4:3)</PresentationFormat>
  <Paragraphs>76</Paragraphs>
  <Slides>12</Slides>
  <Notes>12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3" baseType="lpstr">
      <vt:lpstr>Horizon</vt:lpstr>
      <vt:lpstr>ATHÉNA</vt:lpstr>
      <vt:lpstr>TABLE DES MATIÈRES</vt:lpstr>
      <vt:lpstr>INTRODUCTION</vt:lpstr>
      <vt:lpstr>ORIGINES DU DIEU</vt:lpstr>
      <vt:lpstr>Présentation PowerPoint</vt:lpstr>
      <vt:lpstr>SYMBOLES</vt:lpstr>
      <vt:lpstr>CULTES ET RITUELS</vt:lpstr>
      <vt:lpstr>LIEUX DE CULTE</vt:lpstr>
      <vt:lpstr>quiz</vt:lpstr>
      <vt:lpstr>CONCLUSION</vt:lpstr>
      <vt:lpstr>BIBLIOGRAPHIE</vt:lpstr>
      <vt:lpstr>Présentation PowerPoint</vt:lpstr>
    </vt:vector>
  </TitlesOfParts>
  <Company>CSDM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CSDM</dc:creator>
  <cp:lastModifiedBy>CSDM CSDM</cp:lastModifiedBy>
  <cp:revision>78</cp:revision>
  <cp:lastPrinted>2016-12-05T20:39:43Z</cp:lastPrinted>
  <dcterms:created xsi:type="dcterms:W3CDTF">2016-11-11T15:29:38Z</dcterms:created>
  <dcterms:modified xsi:type="dcterms:W3CDTF">2016-12-08T14:08:02Z</dcterms:modified>
</cp:coreProperties>
</file>